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13"/>
  </p:notesMasterIdLst>
  <p:sldIdLst>
    <p:sldId id="394" r:id="rId2"/>
    <p:sldId id="2723" r:id="rId3"/>
    <p:sldId id="289" r:id="rId4"/>
    <p:sldId id="2700" r:id="rId5"/>
    <p:sldId id="284" r:id="rId6"/>
    <p:sldId id="291" r:id="rId7"/>
    <p:sldId id="2729" r:id="rId8"/>
    <p:sldId id="2725" r:id="rId9"/>
    <p:sldId id="2730" r:id="rId10"/>
    <p:sldId id="1098" r:id="rId11"/>
    <p:sldId id="2701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Futura PT Demi" panose="020B0602020204020303" pitchFamily="34" charset="-79"/>
      <p:regular r:id="rId18"/>
      <p:italic r:id="rId19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2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3399"/>
    <a:srgbClr val="CC9900"/>
    <a:srgbClr val="CCCC00"/>
    <a:srgbClr val="0000FF"/>
    <a:srgbClr val="CC0000"/>
    <a:srgbClr val="FF00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9" autoAdjust="0"/>
    <p:restoredTop sz="94665"/>
  </p:normalViewPr>
  <p:slideViewPr>
    <p:cSldViewPr showGuides="1">
      <p:cViewPr varScale="1">
        <p:scale>
          <a:sx n="103" d="100"/>
          <a:sy n="103" d="100"/>
        </p:scale>
        <p:origin x="800" y="176"/>
      </p:cViewPr>
      <p:guideLst>
        <p:guide orient="horz" pos="2160"/>
        <p:guide pos="420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0" d="100"/>
          <a:sy n="90" d="100"/>
        </p:scale>
        <p:origin x="26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DB87BC3D-EF04-0DB5-D1B2-237C3DD50D9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F71D3C34-4E1A-9E3C-4C60-B0A622FD427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7AFB2DC-F63F-4B2E-954A-160587A2063E}" type="datetimeFigureOut">
              <a:rPr lang="ru-RU" altLang="ru-RU"/>
              <a:pPr>
                <a:defRPr/>
              </a:pPr>
              <a:t>01.04.2026</a:t>
            </a:fld>
            <a:endParaRPr lang="ru-RU" altLang="ru-RU"/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0D9B38E3-8BC5-B2D7-C459-3E0AF92651C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57B9DF8B-945C-628E-B04C-B5AF7E1EDDB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097849A9-BED0-D370-4C74-8EB168CF533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91" name="Rectangle 7">
            <a:extLst>
              <a:ext uri="{FF2B5EF4-FFF2-40B4-BE49-F238E27FC236}">
                <a16:creationId xmlns:a16="http://schemas.microsoft.com/office/drawing/2014/main" id="{9C204B9C-EBF2-0BCA-4C3D-9130C1408F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1A31209-26B3-4B29-A3FE-C570EA054EE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89112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CC4FE678-7A88-AB8F-C1AC-4EFD9FD5D7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756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3662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33953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66201" y="115889"/>
            <a:ext cx="2891367" cy="47529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7867" y="115889"/>
            <a:ext cx="8475133" cy="47529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08014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39616" y="529217"/>
            <a:ext cx="8714184" cy="73954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35136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548E55-E2B7-84EC-15CF-AC1BA11A8B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9FD5C20-2341-418E-8E23-E8F7FE076E4C}" type="datetime1">
              <a:rPr lang="ru-RU"/>
              <a:pPr>
                <a:defRPr/>
              </a:pPr>
              <a:t>01.04.2026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01B81D-78CE-F7D3-9443-503C1F99A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BBF1C9-C2B7-70F7-7372-FAE70A5FB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FDF6AF5E-5AFC-4C3D-81FC-4BAD45455E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4754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8000" y="431867"/>
            <a:ext cx="9217567" cy="49303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334434" y="1917108"/>
            <a:ext cx="11523133" cy="3910393"/>
          </a:xfrm>
        </p:spPr>
        <p:txBody>
          <a:bodyPr/>
          <a:lstStyle>
            <a:lvl1pPr marL="0" indent="0" algn="l">
              <a:buNone/>
              <a:defRPr>
                <a:solidFill>
                  <a:srgbClr val="1A1A1A"/>
                </a:solidFill>
              </a:defRPr>
            </a:lvl1pPr>
            <a:lvl2pPr marL="482443" indent="0" algn="l">
              <a:buNone/>
              <a:defRPr/>
            </a:lvl2pPr>
            <a:lvl3pPr marL="958538" indent="0" algn="l">
              <a:buNone/>
              <a:defRPr/>
            </a:lvl3pPr>
            <a:lvl4pPr marL="1878989" indent="0" algn="l">
              <a:buNone/>
              <a:defRPr/>
            </a:lvl4pPr>
            <a:lvl5pPr marL="2437608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E002EE1F-FD4D-09F4-A132-F89F317A5A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3-4 февраля 2026 года </a:t>
            </a:r>
            <a:endParaRPr altLang="ru-RU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005C57CB-48B1-A883-54FE-EB1DED362E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215217" y="6212616"/>
            <a:ext cx="7874000" cy="3279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XXVI </a:t>
            </a:r>
            <a:r>
              <a:rPr lang="ru-RU" altLang="ru-RU"/>
              <a:t>международная научно-практическая конференция</a:t>
            </a:r>
            <a:br>
              <a:rPr lang="ru-RU" altLang="ru-RU"/>
            </a:br>
            <a:r>
              <a:rPr lang="ru-RU" altLang="ru-RU"/>
              <a:t>НОВЫЕ ИНФОРМАЦИОННЫЕ ТЕХНОЛОГИИ В ОБРАЗОВАНИИ </a:t>
            </a:r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2804188E-FF91-1A00-1F0A-5972E2697A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7A291-6BEB-4A34-9DDD-695997ADD2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0843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8000" y="431867"/>
            <a:ext cx="9217567" cy="49303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334434" y="1917108"/>
            <a:ext cx="11523133" cy="3910393"/>
          </a:xfrm>
        </p:spPr>
        <p:txBody>
          <a:bodyPr/>
          <a:lstStyle>
            <a:lvl1pPr marL="0" indent="0" algn="l">
              <a:buNone/>
              <a:defRPr>
                <a:solidFill>
                  <a:srgbClr val="1A1A1A"/>
                </a:solidFill>
              </a:defRPr>
            </a:lvl1pPr>
            <a:lvl2pPr marL="482443" indent="0" algn="l">
              <a:buNone/>
              <a:defRPr/>
            </a:lvl2pPr>
            <a:lvl3pPr marL="958538" indent="0" algn="l">
              <a:buNone/>
              <a:defRPr/>
            </a:lvl3pPr>
            <a:lvl4pPr marL="1878989" indent="0" algn="l">
              <a:buNone/>
              <a:defRPr/>
            </a:lvl4pPr>
            <a:lvl5pPr marL="2437608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E002EE1F-FD4D-09F4-A132-F89F317A5A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3-4 февраля 2026 года </a:t>
            </a:r>
            <a:endParaRPr altLang="ru-RU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005C57CB-48B1-A883-54FE-EB1DED362E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215217" y="6212616"/>
            <a:ext cx="7874000" cy="3279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XXVI </a:t>
            </a:r>
            <a:r>
              <a:rPr lang="ru-RU" altLang="ru-RU"/>
              <a:t>международная научно-практическая конференция</a:t>
            </a:r>
            <a:br>
              <a:rPr lang="ru-RU" altLang="ru-RU"/>
            </a:br>
            <a:r>
              <a:rPr lang="ru-RU" altLang="ru-RU"/>
              <a:t>НОВЫЕ ИНФОРМАЦИОННЫЕ ТЕХНОЛОГИИ В ОБРАЗОВАНИИ </a:t>
            </a:r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2804188E-FF91-1A00-1F0A-5972E2697A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7A291-6BEB-4A34-9DDD-695997ADD2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7377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8000" y="431867"/>
            <a:ext cx="9217567" cy="49303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334434" y="1917108"/>
            <a:ext cx="11523133" cy="3910393"/>
          </a:xfrm>
        </p:spPr>
        <p:txBody>
          <a:bodyPr/>
          <a:lstStyle>
            <a:lvl1pPr marL="0" indent="0" algn="l">
              <a:buNone/>
              <a:defRPr>
                <a:solidFill>
                  <a:srgbClr val="1A1A1A"/>
                </a:solidFill>
              </a:defRPr>
            </a:lvl1pPr>
            <a:lvl2pPr marL="482443" indent="0" algn="l">
              <a:buNone/>
              <a:defRPr/>
            </a:lvl2pPr>
            <a:lvl3pPr marL="958538" indent="0" algn="l">
              <a:buNone/>
              <a:defRPr/>
            </a:lvl3pPr>
            <a:lvl4pPr marL="1878989" indent="0" algn="l">
              <a:buNone/>
              <a:defRPr/>
            </a:lvl4pPr>
            <a:lvl5pPr marL="2437608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E002EE1F-FD4D-09F4-A132-F89F317A5A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3-4 февраля 2026 года </a:t>
            </a:r>
            <a:endParaRPr altLang="ru-RU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005C57CB-48B1-A883-54FE-EB1DED362E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215217" y="6212616"/>
            <a:ext cx="7874000" cy="3279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XXVI </a:t>
            </a:r>
            <a:r>
              <a:rPr lang="ru-RU" altLang="ru-RU"/>
              <a:t>международная научно-практическая конференция</a:t>
            </a:r>
            <a:br>
              <a:rPr lang="ru-RU" altLang="ru-RU"/>
            </a:br>
            <a:r>
              <a:rPr lang="ru-RU" altLang="ru-RU"/>
              <a:t>НОВЫЕ ИНФОРМАЦИОННЫЕ ТЕХНОЛОГИИ В ОБРАЗОВАНИИ </a:t>
            </a:r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2804188E-FF91-1A00-1F0A-5972E2697A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7A291-6BEB-4A34-9DDD-695997ADD2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4180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E4EF4764-912F-6D2B-C7E3-0CFCCF15D9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471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95851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DA17F0E2-FBAF-FDE8-AC22-4C190D6F2E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09820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0177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1388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02568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6823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59925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">
            <a:extLst>
              <a:ext uri="{FF2B5EF4-FFF2-40B4-BE49-F238E27FC236}">
                <a16:creationId xmlns:a16="http://schemas.microsoft.com/office/drawing/2014/main" id="{F3B9FAE3-BC4C-729A-F4CE-6E71AD1FE753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2">
            <a:extLst>
              <a:ext uri="{FF2B5EF4-FFF2-40B4-BE49-F238E27FC236}">
                <a16:creationId xmlns:a16="http://schemas.microsoft.com/office/drawing/2014/main" id="{AFD7CD4C-D1D0-CC6E-760D-F6D04505BB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700213"/>
            <a:ext cx="115697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13">
            <a:extLst>
              <a:ext uri="{FF2B5EF4-FFF2-40B4-BE49-F238E27FC236}">
                <a16:creationId xmlns:a16="http://schemas.microsoft.com/office/drawing/2014/main" id="{BC6B3F48-125B-5FBA-E76B-1D95E5B20C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46338" y="115888"/>
            <a:ext cx="94107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07" r:id="rId3"/>
    <p:sldLayoutId id="2147483919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  <p:sldLayoutId id="2147483916" r:id="rId13"/>
    <p:sldLayoutId id="2147483921" r:id="rId14"/>
    <p:sldLayoutId id="2147483922" r:id="rId15"/>
    <p:sldLayoutId id="2147483923" r:id="rId16"/>
    <p:sldLayoutId id="2147483924" r:id="rId1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anose="020B0702020204020303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000">
          <a:solidFill>
            <a:schemeClr val="tx1"/>
          </a:solidFill>
          <a:latin typeface="Futura PT Demi" panose="020B0702020204020303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>
          <a:solidFill>
            <a:schemeClr val="tx1"/>
          </a:solidFill>
          <a:latin typeface="Futura PT Demi" panose="020B0702020204020303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>
          <a:solidFill>
            <a:schemeClr val="tx1"/>
          </a:solidFill>
          <a:latin typeface="Futura PT Demi" panose="020B0702020204020303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>
          <a:solidFill>
            <a:schemeClr val="tx1"/>
          </a:solidFill>
          <a:latin typeface="Futura PT Demi" panose="020B0702020204020303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Futura PT Demi" panose="020B0702020204020303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openxmlformats.org/officeDocument/2006/relationships/hyperlink" Target="https://vk.com/obrazovanie1c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eestr.digital.gov.ru/reestr/2486957/?sphrase_id=6070598" TargetMode="External"/><Relationship Id="rId2" Type="http://schemas.openxmlformats.org/officeDocument/2006/relationships/hyperlink" Target="https://obrazovanie.1c.ru/education/cloud/college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events/2026-03-19/" TargetMode="External"/><Relationship Id="rId2" Type="http://schemas.openxmlformats.org/officeDocument/2006/relationships/hyperlink" Target="https://obrazovanie.1c.ru/events/2026-03-12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obrazovanie.1c.ru/events/2026-03-23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education/cloud/register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obrazovanie.1c.ru/promo/2026/april-20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5">
            <a:extLst>
              <a:ext uri="{FF2B5EF4-FFF2-40B4-BE49-F238E27FC236}">
                <a16:creationId xmlns:a16="http://schemas.microsoft.com/office/drawing/2014/main" id="{FF898E06-17ED-756E-4816-8E339704E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908" y="1700808"/>
            <a:ext cx="58102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</a:pPr>
            <a:r>
              <a:rPr lang="ru-RU" sz="3600" dirty="0"/>
              <a:t>Серия вебинаров </a:t>
            </a:r>
            <a:br>
              <a:rPr lang="ru-RU" sz="3600" dirty="0"/>
            </a:br>
            <a:r>
              <a:rPr lang="ru-RU" sz="3600" dirty="0"/>
              <a:t>«Обновление учебных курсов </a:t>
            </a:r>
            <a:br>
              <a:rPr lang="ru-RU" sz="3600" dirty="0"/>
            </a:br>
            <a:r>
              <a:rPr lang="ru-RU" sz="3600" dirty="0"/>
              <a:t>«1С для СПО»</a:t>
            </a:r>
          </a:p>
          <a:p>
            <a:pPr>
              <a:spcBef>
                <a:spcPts val="1000"/>
              </a:spcBef>
              <a:buClrTx/>
              <a:buFontTx/>
              <a:buNone/>
            </a:pPr>
            <a:endParaRPr lang="ru-RU" sz="3600" dirty="0"/>
          </a:p>
          <a:p>
            <a:pPr>
              <a:spcBef>
                <a:spcPts val="1000"/>
              </a:spcBef>
              <a:buClrTx/>
              <a:buFontTx/>
              <a:buNone/>
            </a:pPr>
            <a:r>
              <a:rPr lang="ru-RU" sz="3200" i="1" dirty="0"/>
              <a:t>Обновление курса «Подготовка к </a:t>
            </a:r>
            <a:r>
              <a:rPr lang="ru-RU" sz="3200" i="1" dirty="0" err="1"/>
              <a:t>демоэкзамену</a:t>
            </a:r>
            <a:r>
              <a:rPr lang="ru-RU" sz="3200" i="1" dirty="0"/>
              <a:t> </a:t>
            </a:r>
            <a:br>
              <a:rPr lang="ru-RU" sz="3200" i="1" dirty="0"/>
            </a:br>
            <a:r>
              <a:rPr lang="ru-RU" sz="3200" i="1" dirty="0"/>
              <a:t>«Экономика и бухгалтерский учет» (по отраслям)»</a:t>
            </a:r>
            <a:endParaRPr lang="ru-RU" altLang="ru-RU" sz="3200" i="1" dirty="0">
              <a:cs typeface="Arial" panose="020B0604020202020204" pitchFamily="34" charset="0"/>
            </a:endParaRPr>
          </a:p>
        </p:txBody>
      </p:sp>
      <p:sp>
        <p:nvSpPr>
          <p:cNvPr id="5123" name="Прямоугольник 8">
            <a:extLst>
              <a:ext uri="{FF2B5EF4-FFF2-40B4-BE49-F238E27FC236}">
                <a16:creationId xmlns:a16="http://schemas.microsoft.com/office/drawing/2014/main" id="{2154BCB3-ACAB-0F22-6076-9CB3DB142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0908" y="3789040"/>
            <a:ext cx="360362" cy="460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2">
            <a:extLst>
              <a:ext uri="{FF2B5EF4-FFF2-40B4-BE49-F238E27FC236}">
                <a16:creationId xmlns:a16="http://schemas.microsoft.com/office/drawing/2014/main" id="{CA6E0DA5-BEAA-7AE7-AD2D-C1DE8C7CE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463" y="1376363"/>
            <a:ext cx="618807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2">
            <a:extLst>
              <a:ext uri="{FF2B5EF4-FFF2-40B4-BE49-F238E27FC236}">
                <a16:creationId xmlns:a16="http://schemas.microsoft.com/office/drawing/2014/main" id="{4B24DBB8-54A9-B483-B25B-68A5F3EFE3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288" y="307975"/>
            <a:ext cx="9598025" cy="820738"/>
          </a:xfrm>
        </p:spPr>
        <p:txBody>
          <a:bodyPr/>
          <a:lstStyle/>
          <a:p>
            <a:r>
              <a:rPr lang="ru-RU" altLang="ru-RU" dirty="0">
                <a:solidFill>
                  <a:schemeClr val="tx1"/>
                </a:solidFill>
              </a:rPr>
              <a:t>Как получить сертификат?</a:t>
            </a:r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5DEBEE2B-3BD2-35D2-211B-E918B01DF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9763" y="6319838"/>
            <a:ext cx="1020762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A9D9AD37-A8D4-4810-8C8D-7D2527B7AC9C}" type="slidenum">
              <a:rPr lang="ru-RU" altLang="ru-RU" sz="1300" b="1">
                <a:solidFill>
                  <a:srgbClr val="0D3E65"/>
                </a:solidFill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ru-RU" altLang="ru-RU" sz="1300" b="1">
              <a:solidFill>
                <a:srgbClr val="0D3E65"/>
              </a:solidFill>
              <a:latin typeface="Arial" panose="020B0604020202020204" pitchFamily="34" charset="0"/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C24209D3-1940-2C8A-033C-BC458B243E27}"/>
              </a:ext>
            </a:extLst>
          </p:cNvPr>
          <p:cNvCxnSpPr>
            <a:cxnSpLocks/>
          </p:cNvCxnSpPr>
          <p:nvPr/>
        </p:nvCxnSpPr>
        <p:spPr>
          <a:xfrm flipV="1">
            <a:off x="4637088" y="1893888"/>
            <a:ext cx="5910262" cy="21780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1750" name="Рисунок 6">
            <a:extLst>
              <a:ext uri="{FF2B5EF4-FFF2-40B4-BE49-F238E27FC236}">
                <a16:creationId xmlns:a16="http://schemas.microsoft.com/office/drawing/2014/main" id="{CC12799D-93B1-C919-7951-B22ADE4F4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50" y="2222500"/>
            <a:ext cx="4027488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Объект 9">
            <a:extLst>
              <a:ext uri="{FF2B5EF4-FFF2-40B4-BE49-F238E27FC236}">
                <a16:creationId xmlns:a16="http://schemas.microsoft.com/office/drawing/2014/main" id="{9F0DBC13-E879-E1D2-61AE-12DB5CA71E46}"/>
              </a:ext>
            </a:extLst>
          </p:cNvPr>
          <p:cNvSpPr txBox="1">
            <a:spLocks/>
          </p:cNvSpPr>
          <p:nvPr/>
        </p:nvSpPr>
        <p:spPr bwMode="auto">
          <a:xfrm>
            <a:off x="144463" y="1303338"/>
            <a:ext cx="5810250" cy="519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685800" indent="-22860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r>
              <a:rPr lang="ru-RU" altLang="ru-RU" sz="1700">
                <a:solidFill>
                  <a:srgbClr val="000000"/>
                </a:solidFill>
                <a:latin typeface="Arial" panose="020B0604020202020204" pitchFamily="34" charset="0"/>
              </a:rPr>
              <a:t>По итогам вебинара участникам выдается </a:t>
            </a:r>
            <a:r>
              <a:rPr lang="ru-RU" altLang="ru-RU" sz="1700" b="1">
                <a:solidFill>
                  <a:srgbClr val="FF0000"/>
                </a:solidFill>
                <a:latin typeface="Arial" panose="020B0604020202020204" pitchFamily="34" charset="0"/>
              </a:rPr>
              <a:t>сертификат</a:t>
            </a:r>
          </a:p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r>
              <a:rPr lang="ru-RU" altLang="ru-RU" sz="1700">
                <a:solidFill>
                  <a:srgbClr val="000000"/>
                </a:solidFill>
                <a:latin typeface="Arial" panose="020B0604020202020204" pitchFamily="34" charset="0"/>
              </a:rPr>
              <a:t>Для получения сертификата необходимо прослушать более 80% вебинара!</a:t>
            </a:r>
          </a:p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endParaRPr lang="ru-RU" altLang="ru-RU" sz="17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1000"/>
              </a:spcBef>
              <a:buClrTx/>
            </a:pPr>
            <a:r>
              <a:rPr lang="ru-RU" altLang="ru-RU" sz="1700" b="1">
                <a:solidFill>
                  <a:srgbClr val="000000"/>
                </a:solidFill>
                <a:latin typeface="Arial" panose="020B0604020202020204" pitchFamily="34" charset="0"/>
              </a:rPr>
              <a:t>Письмо с материалами вебинара высылается </a:t>
            </a:r>
            <a:r>
              <a:rPr lang="ru-RU" altLang="ru-RU" sz="1700" b="1">
                <a:solidFill>
                  <a:srgbClr val="FF0000"/>
                </a:solidFill>
                <a:latin typeface="Arial" panose="020B0604020202020204" pitchFamily="34" charset="0"/>
              </a:rPr>
              <a:t>НА СЛЕДУЮЩИЙ РАБОЧИЙ ДЕНЬ</a:t>
            </a:r>
            <a:r>
              <a:rPr lang="ru-RU" altLang="ru-RU" sz="17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ts val="1000"/>
              </a:spcBef>
              <a:buClrTx/>
            </a:pPr>
            <a:r>
              <a:rPr lang="ru-RU" altLang="ru-RU" sz="1700" b="1">
                <a:solidFill>
                  <a:srgbClr val="000000"/>
                </a:solidFill>
                <a:latin typeface="Arial" panose="020B0604020202020204" pitchFamily="34" charset="0"/>
              </a:rPr>
              <a:t>Сертификат будет выдаваться через социальную сеть ВК </a:t>
            </a:r>
            <a:r>
              <a:rPr lang="ru-RU" altLang="ru-RU" sz="1700" b="1">
                <a:solidFill>
                  <a:srgbClr val="FF0000"/>
                </a:solidFill>
                <a:latin typeface="Arial" panose="020B0604020202020204" pitchFamily="34" charset="0"/>
              </a:rPr>
              <a:t>НА СЛЕДУЮЩИЙ РАБОЧИЙ ДЕНЬ</a:t>
            </a:r>
            <a:r>
              <a:rPr lang="ru-RU" altLang="ru-RU" sz="1700" b="1">
                <a:solidFill>
                  <a:srgbClr val="000000"/>
                </a:solidFill>
                <a:latin typeface="Arial" panose="020B0604020202020204" pitchFamily="34" charset="0"/>
              </a:rPr>
              <a:t> после проведения вебинара</a:t>
            </a:r>
          </a:p>
          <a:p>
            <a:pPr eaLnBrk="1" hangingPunct="1">
              <a:spcBef>
                <a:spcPts val="1000"/>
              </a:spcBef>
              <a:buClrTx/>
            </a:pPr>
            <a:r>
              <a:rPr lang="ru-RU" altLang="ru-RU" sz="1700" b="1">
                <a:solidFill>
                  <a:srgbClr val="72BFC5"/>
                </a:solidFill>
                <a:latin typeface="Arial" panose="020B0604020202020204" pitchFamily="34" charset="0"/>
              </a:rPr>
              <a:t>Напишите слово </a:t>
            </a:r>
            <a:r>
              <a:rPr lang="ru-RU" altLang="ru-RU" sz="1700" b="1" i="1">
                <a:solidFill>
                  <a:srgbClr val="72BFC5"/>
                </a:solidFill>
                <a:latin typeface="Arial" panose="020B0604020202020204" pitchFamily="34" charset="0"/>
              </a:rPr>
              <a:t>«Сертификат» </a:t>
            </a:r>
            <a:r>
              <a:rPr lang="ru-RU" altLang="ru-RU" sz="1700" b="1">
                <a:solidFill>
                  <a:srgbClr val="72BFC5"/>
                </a:solidFill>
                <a:latin typeface="Arial" panose="020B0604020202020204" pitchFamily="34" charset="0"/>
              </a:rPr>
              <a:t>нам в сообщения</a:t>
            </a:r>
            <a:r>
              <a:rPr lang="ru-RU" altLang="ru-RU" sz="1700">
                <a:solidFill>
                  <a:srgbClr val="000000"/>
                </a:solidFill>
                <a:latin typeface="Arial" panose="020B0604020202020204" pitchFamily="34" charset="0"/>
              </a:rPr>
              <a:t> в сообществе во ВК </a:t>
            </a:r>
            <a:r>
              <a:rPr lang="ru-RU" altLang="ru-RU" sz="1700" b="1">
                <a:solidFill>
                  <a:srgbClr val="FF0000"/>
                </a:solidFill>
                <a:latin typeface="Arial" panose="020B0604020202020204" pitchFamily="34" charset="0"/>
              </a:rPr>
              <a:t>НА СЛЕДУЮЩИЙ РАБОЧИЙ ДЕНЬ</a:t>
            </a:r>
            <a:r>
              <a:rPr lang="ru-RU" altLang="ru-RU" sz="1700">
                <a:solidFill>
                  <a:srgbClr val="000000"/>
                </a:solidFill>
                <a:latin typeface="Arial" panose="020B0604020202020204" pitchFamily="34" charset="0"/>
              </a:rPr>
              <a:t> после проведения вебинара и следуйте дальнейшим инструкциям</a:t>
            </a:r>
          </a:p>
          <a:p>
            <a:pPr eaLnBrk="1" hangingPunct="1">
              <a:spcBef>
                <a:spcPts val="1000"/>
              </a:spcBef>
              <a:buClrTx/>
            </a:pPr>
            <a:r>
              <a:rPr lang="ru-RU" altLang="ru-RU" sz="1700">
                <a:solidFill>
                  <a:srgbClr val="000000"/>
                </a:solidFill>
                <a:latin typeface="Arial" panose="020B0604020202020204" pitchFamily="34" charset="0"/>
              </a:rPr>
              <a:t>Всю информацию мы продублируем в письме на ваш адрес электронной почты, указанной при регистрации </a:t>
            </a:r>
          </a:p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endParaRPr lang="ru-RU" altLang="ru-RU" sz="800">
              <a:latin typeface="Arial" panose="020B0604020202020204" pitchFamily="34" charset="0"/>
            </a:endParaRPr>
          </a:p>
        </p:txBody>
      </p:sp>
      <p:sp>
        <p:nvSpPr>
          <p:cNvPr id="31752" name="TextBox 5">
            <a:extLst>
              <a:ext uri="{FF2B5EF4-FFF2-40B4-BE49-F238E27FC236}">
                <a16:creationId xmlns:a16="http://schemas.microsoft.com/office/drawing/2014/main" id="{15C61115-A083-596D-8A5D-8F3FCC0CA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3100" y="5046663"/>
            <a:ext cx="375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latin typeface="Arial" panose="020B0604020202020204" pitchFamily="34" charset="0"/>
                <a:hlinkClick r:id="rId4"/>
              </a:rPr>
              <a:t>https://vk.com/obrazovanie1c</a:t>
            </a:r>
            <a:r>
              <a:rPr lang="ru-RU" altLang="ru-RU" sz="180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31753" name="Picture 2">
            <a:extLst>
              <a:ext uri="{FF2B5EF4-FFF2-40B4-BE49-F238E27FC236}">
                <a16:creationId xmlns:a16="http://schemas.microsoft.com/office/drawing/2014/main" id="{BBA71AB2-AE6A-F08D-9481-B91B83E30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575" y="5056188"/>
            <a:ext cx="1717675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CA03205-EE07-3947-F582-230E40F1A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/>
          <a:lstStyle/>
          <a:p>
            <a:pPr>
              <a:defRPr/>
            </a:pPr>
            <a:r>
              <a:rPr lang="ru-RU" dirty="0"/>
              <a:t>Спасибо за внимание!</a:t>
            </a:r>
          </a:p>
        </p:txBody>
      </p:sp>
      <p:sp>
        <p:nvSpPr>
          <p:cNvPr id="29699" name="Текст 4">
            <a:extLst>
              <a:ext uri="{FF2B5EF4-FFF2-40B4-BE49-F238E27FC236}">
                <a16:creationId xmlns:a16="http://schemas.microsoft.com/office/drawing/2014/main" id="{8C330300-389A-BAE9-442A-CA285FF49B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/>
          <a:lstStyle/>
          <a:p>
            <a:endParaRPr lang="ru-RU" altLang="ru-RU">
              <a:latin typeface="Futura PT Demi" charset="-5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514CA-E435-0495-E009-40E152B9B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913" y="404664"/>
            <a:ext cx="9410700" cy="1081087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«Облачный колледж» 1С:Образование </a:t>
            </a:r>
            <a:br>
              <a:rPr lang="ru-RU" dirty="0"/>
            </a:br>
            <a:r>
              <a:rPr lang="en-US" sz="1800" dirty="0">
                <a:hlinkClick r:id="rId2"/>
              </a:rPr>
              <a:t>https://obrazovanie.1c.ru/education/cloud/college/</a:t>
            </a:r>
            <a:r>
              <a:rPr lang="ru-RU" sz="1800" dirty="0"/>
              <a:t>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1B07AC-7FA1-E7D0-8040-5C3B7A878B48}"/>
              </a:ext>
            </a:extLst>
          </p:cNvPr>
          <p:cNvSpPr txBox="1"/>
          <p:nvPr/>
        </p:nvSpPr>
        <p:spPr>
          <a:xfrm>
            <a:off x="1966913" y="1108809"/>
            <a:ext cx="70190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ru-RU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  <a:latin typeface="Futura PT Demi" panose="020B0604020202020204" charset="-52"/>
                <a:hlinkClick r:id="rId3"/>
              </a:rPr>
              <a:t>https://reestr.digital.gov.ru/reestr/2486957/?sphrase_id=6070598</a:t>
            </a:r>
            <a:endParaRPr lang="ru-RU" dirty="0">
              <a:latin typeface="Futura PT Demi" panose="020B0604020202020204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5D709A-ADCC-7714-CDFC-EEB1B7E50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2072684"/>
            <a:ext cx="9319518" cy="4402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414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>
            <a:extLst>
              <a:ext uri="{FF2B5EF4-FFF2-40B4-BE49-F238E27FC236}">
                <a16:creationId xmlns:a16="http://schemas.microsoft.com/office/drawing/2014/main" id="{D818C8E2-1931-13E5-C0DD-8F33F720A4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1544" y="304707"/>
            <a:ext cx="7198678" cy="818897"/>
          </a:xfrm>
        </p:spPr>
        <p:txBody>
          <a:bodyPr/>
          <a:lstStyle/>
          <a:p>
            <a:r>
              <a:rPr lang="ru-RU" altLang="ru-RU" sz="2666" dirty="0"/>
              <a:t>Цифровые курсы для подготовки </a:t>
            </a:r>
            <a:br>
              <a:rPr lang="ru-RU" altLang="ru-RU" sz="2666" dirty="0"/>
            </a:br>
            <a:r>
              <a:rPr lang="ru-RU" altLang="ru-RU" sz="2666" dirty="0"/>
              <a:t>и проведения занятий </a:t>
            </a:r>
          </a:p>
        </p:txBody>
      </p:sp>
      <p:sp>
        <p:nvSpPr>
          <p:cNvPr id="15363" name="Объект 2">
            <a:extLst>
              <a:ext uri="{FF2B5EF4-FFF2-40B4-BE49-F238E27FC236}">
                <a16:creationId xmlns:a16="http://schemas.microsoft.com/office/drawing/2014/main" id="{8E59E202-2698-55A2-9CDC-33114E9936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44889" y="2505360"/>
            <a:ext cx="7103458" cy="3514699"/>
          </a:xfrm>
        </p:spPr>
        <p:txBody>
          <a:bodyPr/>
          <a:lstStyle/>
          <a:p>
            <a:pPr marL="457051" indent="-457051">
              <a:buFont typeface="Wingdings" panose="05000000000000000000" pitchFamily="2" charset="2"/>
              <a:buChar char="§"/>
            </a:pPr>
            <a:r>
              <a:rPr lang="ru-RU" altLang="ru-RU" sz="2133" dirty="0"/>
              <a:t>Разработаны для проведения занятий преподавателями колледжа</a:t>
            </a:r>
          </a:p>
          <a:p>
            <a:pPr marL="457051" indent="-457051">
              <a:buFont typeface="Wingdings" panose="05000000000000000000" pitchFamily="2" charset="2"/>
              <a:buChar char="§"/>
            </a:pPr>
            <a:r>
              <a:rPr lang="ru-RU" altLang="ru-RU" sz="2133" dirty="0"/>
              <a:t>31 курс по общеобразовательным дисциплинам</a:t>
            </a:r>
          </a:p>
          <a:p>
            <a:pPr marL="457051" indent="-457051">
              <a:buFont typeface="Wingdings" panose="05000000000000000000" pitchFamily="2" charset="2"/>
              <a:buChar char="§"/>
            </a:pPr>
            <a:r>
              <a:rPr lang="ru-RU" altLang="ru-RU" sz="2133" dirty="0">
                <a:solidFill>
                  <a:srgbClr val="C00000"/>
                </a:solidFill>
              </a:rPr>
              <a:t>11 курсов по программам и технологиям 1С</a:t>
            </a:r>
          </a:p>
          <a:p>
            <a:pPr marL="457051" indent="-457051">
              <a:buFont typeface="Wingdings" panose="05000000000000000000" pitchFamily="2" charset="2"/>
              <a:buChar char="§"/>
            </a:pPr>
            <a:r>
              <a:rPr lang="ru-RU" altLang="ru-RU" sz="2133" dirty="0">
                <a:solidFill>
                  <a:srgbClr val="C00000"/>
                </a:solidFill>
              </a:rPr>
              <a:t>2</a:t>
            </a:r>
            <a:r>
              <a:rPr lang="ru-RU" altLang="ru-RU" sz="2133">
                <a:solidFill>
                  <a:srgbClr val="C00000"/>
                </a:solidFill>
              </a:rPr>
              <a:t> </a:t>
            </a:r>
            <a:r>
              <a:rPr lang="ru-RU" altLang="ru-RU" sz="2133" dirty="0">
                <a:solidFill>
                  <a:srgbClr val="C00000"/>
                </a:solidFill>
              </a:rPr>
              <a:t>курса для подготовки к </a:t>
            </a:r>
            <a:r>
              <a:rPr lang="ru-RU" altLang="ru-RU" sz="2133" dirty="0" err="1">
                <a:solidFill>
                  <a:srgbClr val="C00000"/>
                </a:solidFill>
              </a:rPr>
              <a:t>демоэкзаменам</a:t>
            </a:r>
            <a:endParaRPr lang="ru-RU" altLang="ru-RU" sz="2133" dirty="0">
              <a:solidFill>
                <a:srgbClr val="C00000"/>
              </a:solidFill>
            </a:endParaRPr>
          </a:p>
          <a:p>
            <a:pPr marL="457051" indent="-457051">
              <a:buFont typeface="Wingdings" panose="05000000000000000000" pitchFamily="2" charset="2"/>
              <a:buChar char="§"/>
            </a:pPr>
            <a:r>
              <a:rPr lang="ru-RU" altLang="ru-RU" sz="2133" dirty="0"/>
              <a:t>Содержат интерактивные мультимедийные учебные материалы различного дидактического назначения</a:t>
            </a:r>
          </a:p>
        </p:txBody>
      </p:sp>
      <p:sp>
        <p:nvSpPr>
          <p:cNvPr id="15364" name="Дата 3">
            <a:extLst>
              <a:ext uri="{FF2B5EF4-FFF2-40B4-BE49-F238E27FC236}">
                <a16:creationId xmlns:a16="http://schemas.microsoft.com/office/drawing/2014/main" id="{A2957B44-758A-A06C-B8C2-E9D77846394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278" indent="-38087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505" indent="-30470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2907" indent="-30470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2308" indent="-30470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351710" indent="-3047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961112" indent="-3047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570514" indent="-3047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5179916" indent="-3047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altLang="ru-RU" dirty="0">
              <a:solidFill>
                <a:srgbClr val="464646"/>
              </a:solidFill>
            </a:endParaRPr>
          </a:p>
        </p:txBody>
      </p:sp>
      <p:pic>
        <p:nvPicPr>
          <p:cNvPr id="15366" name="Рисунок 7" descr="Изображение выглядит как текст, снимок экрана, Шрифт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C5FC7E1-6B7D-3DC7-EE3C-D0BF48F7D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1773363"/>
            <a:ext cx="3307329" cy="474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75F50E0F-91F7-BE01-98EE-BA2D8A0260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536" y="188640"/>
            <a:ext cx="7200800" cy="1311928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Учебные материалы для изучения программных продуктов и технологий 1С Серия «1С для СПО»</a:t>
            </a:r>
            <a:endParaRPr lang="ru-RU" alt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FE82EF-1913-417E-80B5-CDD4AE4AF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32" y="1659876"/>
            <a:ext cx="10920536" cy="51981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id="{C50183A9-41B0-B1EA-4E52-EC02D0F24F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22748" y="4231"/>
            <a:ext cx="7545704" cy="1229405"/>
          </a:xfrm>
        </p:spPr>
        <p:txBody>
          <a:bodyPr/>
          <a:lstStyle/>
          <a:p>
            <a:r>
              <a:rPr lang="ru-RU" altLang="ru-RU" sz="2666" dirty="0"/>
              <a:t>Серия «1С для СПО»: </a:t>
            </a:r>
            <a:br>
              <a:rPr lang="ru-RU" altLang="ru-RU" sz="2666" dirty="0"/>
            </a:br>
            <a:r>
              <a:rPr lang="ru-RU" altLang="ru-RU" sz="2666" dirty="0"/>
              <a:t>траектории работы с материалами курсов</a:t>
            </a:r>
          </a:p>
        </p:txBody>
      </p:sp>
      <p:sp>
        <p:nvSpPr>
          <p:cNvPr id="17412" name="Rectangle 15">
            <a:extLst>
              <a:ext uri="{FF2B5EF4-FFF2-40B4-BE49-F238E27FC236}">
                <a16:creationId xmlns:a16="http://schemas.microsoft.com/office/drawing/2014/main" id="{4F62313D-826A-FE4B-09B1-183CC1D13B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5000"/>
              </a:spcBef>
              <a:buClr>
                <a:srgbClr val="FF2735"/>
              </a:buClr>
              <a:buFont typeface="Wingdings" panose="05000000000000000000" pitchFamily="2" charset="2"/>
              <a:buChar char="§"/>
              <a:defRPr sz="2666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278" indent="-380876">
              <a:spcBef>
                <a:spcPct val="35000"/>
              </a:spcBef>
              <a:buClr>
                <a:srgbClr val="FF2735"/>
              </a:buClr>
              <a:buChar char="•"/>
              <a:defRPr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505" indent="-304701">
              <a:spcBef>
                <a:spcPct val="35000"/>
              </a:spcBef>
              <a:buClr>
                <a:schemeClr val="bg2"/>
              </a:buClr>
              <a:buChar char="•"/>
              <a:defRPr sz="2133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2907" indent="-304701">
              <a:spcBef>
                <a:spcPct val="35000"/>
              </a:spcBef>
              <a:buClr>
                <a:schemeClr val="bg2"/>
              </a:buClr>
              <a:buChar char="•"/>
              <a:defRPr sz="2133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2308" indent="-304701">
              <a:spcBef>
                <a:spcPct val="35000"/>
              </a:spcBef>
              <a:buChar char="•"/>
              <a:defRPr sz="186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351710" indent="-304701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86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961112" indent="-304701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86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570514" indent="-304701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86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5179916" indent="-304701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86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FBE0D29-4303-4D08-BE3B-D7A89894B4F8}" type="slidenum">
              <a:rPr lang="ru-RU" altLang="ru-RU" sz="1333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ru-RU" altLang="ru-RU" sz="1333">
              <a:solidFill>
                <a:schemeClr val="tx1"/>
              </a:solidFill>
            </a:endParaRPr>
          </a:p>
        </p:txBody>
      </p:sp>
      <p:pic>
        <p:nvPicPr>
          <p:cNvPr id="17413" name="Рисунок 3" descr="Изображение выглядит как текст, снимок экрана, диаграмма, Параллельный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CEA0A58-129C-F7BD-330A-0E44ABF63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700808"/>
            <a:ext cx="7750957" cy="479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B869B707-F05D-C417-6685-B032104EB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3755" y="2761399"/>
            <a:ext cx="3863841" cy="311054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spcBef>
                <a:spcPct val="35000"/>
              </a:spcBef>
              <a:buClr>
                <a:srgbClr val="FF2735"/>
              </a:buClr>
              <a:buFont typeface="Wingdings" panose="05000000000000000000" pitchFamily="2" charset="2"/>
              <a:buChar char="§"/>
              <a:defRPr sz="200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7700" indent="-285750">
              <a:spcBef>
                <a:spcPct val="35000"/>
              </a:spcBef>
              <a:buClr>
                <a:srgbClr val="FF2735"/>
              </a:buClr>
              <a:buChar char="•"/>
              <a:defRPr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3300" indent="-28575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97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buClr>
                <a:srgbClr val="FF0000"/>
              </a:buClr>
              <a:buNone/>
              <a:defRPr/>
            </a:pPr>
            <a:r>
              <a:rPr lang="ru-RU" altLang="ru-RU" sz="1866" dirty="0">
                <a:solidFill>
                  <a:schemeClr val="tx1"/>
                </a:solidFill>
              </a:rPr>
              <a:t>Для специальностей:</a:t>
            </a:r>
          </a:p>
          <a:p>
            <a:pPr>
              <a:buClr>
                <a:srgbClr val="FF0000"/>
              </a:buClr>
              <a:defRPr/>
            </a:pPr>
            <a:r>
              <a:rPr lang="ru-RU" altLang="ru-RU" sz="1866" dirty="0">
                <a:solidFill>
                  <a:schemeClr val="tx1"/>
                </a:solidFill>
              </a:rPr>
              <a:t>09.01.03</a:t>
            </a:r>
          </a:p>
          <a:p>
            <a:pPr>
              <a:buClr>
                <a:srgbClr val="FF0000"/>
              </a:buClr>
              <a:defRPr/>
            </a:pPr>
            <a:r>
              <a:rPr lang="ru-RU" altLang="ru-RU" sz="1866" dirty="0">
                <a:solidFill>
                  <a:schemeClr val="tx1"/>
                </a:solidFill>
              </a:rPr>
              <a:t>09.02.01, 09.02.07</a:t>
            </a:r>
          </a:p>
          <a:p>
            <a:pPr>
              <a:buClr>
                <a:srgbClr val="FF0000"/>
              </a:buClr>
              <a:defRPr/>
            </a:pPr>
            <a:r>
              <a:rPr lang="ru-RU" altLang="ru-RU" sz="1866" dirty="0">
                <a:solidFill>
                  <a:schemeClr val="tx1"/>
                </a:solidFill>
              </a:rPr>
              <a:t>38.02.01, 38.02.04, 38.02.08</a:t>
            </a:r>
          </a:p>
          <a:p>
            <a:pPr>
              <a:buClr>
                <a:srgbClr val="FF0000"/>
              </a:buClr>
              <a:defRPr/>
            </a:pPr>
            <a:r>
              <a:rPr lang="ru-RU" altLang="ru-RU" sz="1866" dirty="0">
                <a:solidFill>
                  <a:schemeClr val="tx1"/>
                </a:solidFill>
              </a:rPr>
              <a:t>40.02.01</a:t>
            </a:r>
          </a:p>
          <a:p>
            <a:pPr>
              <a:buClr>
                <a:srgbClr val="FF0000"/>
              </a:buClr>
              <a:defRPr/>
            </a:pPr>
            <a:r>
              <a:rPr lang="ru-RU" altLang="ru-RU" sz="1866" dirty="0">
                <a:solidFill>
                  <a:schemeClr val="tx1"/>
                </a:solidFill>
              </a:rPr>
              <a:t>46.01.01, 46.02.01</a:t>
            </a:r>
          </a:p>
          <a:p>
            <a:pPr>
              <a:buClr>
                <a:srgbClr val="FF0000"/>
              </a:buClr>
              <a:defRPr/>
            </a:pPr>
            <a:r>
              <a:rPr lang="ru-RU" altLang="ru-RU" sz="1866" dirty="0">
                <a:solidFill>
                  <a:schemeClr val="tx1"/>
                </a:solidFill>
              </a:rPr>
              <a:t>Для дополнительного образования</a:t>
            </a:r>
          </a:p>
        </p:txBody>
      </p:sp>
      <p:sp>
        <p:nvSpPr>
          <p:cNvPr id="17415" name="Дата 3">
            <a:extLst>
              <a:ext uri="{FF2B5EF4-FFF2-40B4-BE49-F238E27FC236}">
                <a16:creationId xmlns:a16="http://schemas.microsoft.com/office/drawing/2014/main" id="{EDE3AD65-4E6A-E5F1-405D-51A29017B4C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278" indent="-38087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505" indent="-30470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2907" indent="-30470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2308" indent="-30470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351710" indent="-3047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961112" indent="-3047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570514" indent="-3047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5179916" indent="-3047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altLang="ru-RU" dirty="0">
              <a:solidFill>
                <a:srgbClr val="464646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>
            <a:extLst>
              <a:ext uri="{FF2B5EF4-FFF2-40B4-BE49-F238E27FC236}">
                <a16:creationId xmlns:a16="http://schemas.microsoft.com/office/drawing/2014/main" id="{A8D0EBC3-A9BB-E0DC-DEF5-3D8BBE8D83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22748" y="414738"/>
            <a:ext cx="7545704" cy="408391"/>
          </a:xfrm>
        </p:spPr>
        <p:txBody>
          <a:bodyPr/>
          <a:lstStyle/>
          <a:p>
            <a:r>
              <a:rPr lang="ru-RU" altLang="ru-RU" sz="2666"/>
              <a:t>Результаты апробации</a:t>
            </a:r>
          </a:p>
        </p:txBody>
      </p:sp>
      <p:sp>
        <p:nvSpPr>
          <p:cNvPr id="18435" name="Rectangle 14">
            <a:extLst>
              <a:ext uri="{FF2B5EF4-FFF2-40B4-BE49-F238E27FC236}">
                <a16:creationId xmlns:a16="http://schemas.microsoft.com/office/drawing/2014/main" id="{F429716D-ED0E-5812-689D-73E7A05447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216106" y="6212615"/>
            <a:ext cx="7871571" cy="3491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5000"/>
              </a:spcBef>
              <a:buClr>
                <a:srgbClr val="FF2735"/>
              </a:buClr>
              <a:buFont typeface="Wingdings" panose="05000000000000000000" pitchFamily="2" charset="2"/>
              <a:buChar char="§"/>
              <a:defRPr sz="2666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278" indent="-380876">
              <a:spcBef>
                <a:spcPct val="35000"/>
              </a:spcBef>
              <a:buClr>
                <a:srgbClr val="FF2735"/>
              </a:buClr>
              <a:buChar char="•"/>
              <a:defRPr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505" indent="-304701">
              <a:spcBef>
                <a:spcPct val="35000"/>
              </a:spcBef>
              <a:buClr>
                <a:schemeClr val="bg2"/>
              </a:buClr>
              <a:buChar char="•"/>
              <a:defRPr sz="2133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2907" indent="-304701">
              <a:spcBef>
                <a:spcPct val="35000"/>
              </a:spcBef>
              <a:buClr>
                <a:schemeClr val="bg2"/>
              </a:buClr>
              <a:buChar char="•"/>
              <a:defRPr sz="2133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2308" indent="-304701">
              <a:spcBef>
                <a:spcPct val="35000"/>
              </a:spcBef>
              <a:buChar char="•"/>
              <a:defRPr sz="186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351710" indent="-304701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86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961112" indent="-304701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86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570514" indent="-304701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86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5179916" indent="-304701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86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ru-RU" sz="1066">
                <a:solidFill>
                  <a:schemeClr val="tx1"/>
                </a:solidFill>
              </a:rPr>
              <a:t>XXVI</a:t>
            </a:r>
            <a:r>
              <a:rPr lang="ru-RU" altLang="ru-RU" sz="1066">
                <a:solidFill>
                  <a:schemeClr val="tx1"/>
                </a:solidFill>
              </a:rPr>
              <a:t> международная научно-практическая конференция</a:t>
            </a:r>
            <a:br>
              <a:rPr lang="ru-RU" altLang="ru-RU" sz="1066">
                <a:solidFill>
                  <a:schemeClr val="tx1"/>
                </a:solidFill>
              </a:rPr>
            </a:br>
            <a:r>
              <a:rPr lang="ru-RU" altLang="ru-RU" sz="1200">
                <a:solidFill>
                  <a:schemeClr val="tx1"/>
                </a:solidFill>
              </a:rPr>
              <a:t>НОВЫЕ ИНФОРМАЦИОННЫЕ ТЕХНОЛОГИИ В ОБРАЗОВАНИИ</a:t>
            </a:r>
            <a:r>
              <a:rPr lang="ru-RU" altLang="ru-RU" sz="1066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8436" name="Rectangle 15">
            <a:extLst>
              <a:ext uri="{FF2B5EF4-FFF2-40B4-BE49-F238E27FC236}">
                <a16:creationId xmlns:a16="http://schemas.microsoft.com/office/drawing/2014/main" id="{CF35637F-200A-7A1D-6195-23D59309A6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5000"/>
              </a:spcBef>
              <a:buClr>
                <a:srgbClr val="FF2735"/>
              </a:buClr>
              <a:buFont typeface="Wingdings" panose="05000000000000000000" pitchFamily="2" charset="2"/>
              <a:buChar char="§"/>
              <a:defRPr sz="2666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278" indent="-380876">
              <a:spcBef>
                <a:spcPct val="35000"/>
              </a:spcBef>
              <a:buClr>
                <a:srgbClr val="FF2735"/>
              </a:buClr>
              <a:buChar char="•"/>
              <a:defRPr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505" indent="-304701">
              <a:spcBef>
                <a:spcPct val="35000"/>
              </a:spcBef>
              <a:buClr>
                <a:schemeClr val="bg2"/>
              </a:buClr>
              <a:buChar char="•"/>
              <a:defRPr sz="2133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2907" indent="-304701">
              <a:spcBef>
                <a:spcPct val="35000"/>
              </a:spcBef>
              <a:buClr>
                <a:schemeClr val="bg2"/>
              </a:buClr>
              <a:buChar char="•"/>
              <a:defRPr sz="2133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2308" indent="-304701">
              <a:spcBef>
                <a:spcPct val="35000"/>
              </a:spcBef>
              <a:buChar char="•"/>
              <a:defRPr sz="186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351710" indent="-304701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86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961112" indent="-304701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86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570514" indent="-304701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86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5179916" indent="-304701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86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956EDF8-961A-4060-B276-FE2B1F1CC9EF}" type="slidenum">
              <a:rPr lang="ru-RU" altLang="ru-RU" sz="1333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ru-RU" altLang="ru-RU" sz="1333">
              <a:solidFill>
                <a:schemeClr val="tx1"/>
              </a:solidFill>
            </a:endParaRPr>
          </a:p>
        </p:txBody>
      </p:sp>
      <p:sp>
        <p:nvSpPr>
          <p:cNvPr id="18437" name="Дата 3">
            <a:extLst>
              <a:ext uri="{FF2B5EF4-FFF2-40B4-BE49-F238E27FC236}">
                <a16:creationId xmlns:a16="http://schemas.microsoft.com/office/drawing/2014/main" id="{A973BBCF-8ECF-931A-02AE-CC35C523ADE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5000"/>
              </a:spcBef>
              <a:buClr>
                <a:srgbClr val="FF2735"/>
              </a:buClr>
              <a:buFont typeface="Wingdings" panose="05000000000000000000" pitchFamily="2" charset="2"/>
              <a:buChar char="§"/>
              <a:defRPr sz="2666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278" indent="-380876">
              <a:spcBef>
                <a:spcPct val="35000"/>
              </a:spcBef>
              <a:buClr>
                <a:srgbClr val="FF2735"/>
              </a:buClr>
              <a:buChar char="•"/>
              <a:defRPr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505" indent="-304701">
              <a:spcBef>
                <a:spcPct val="35000"/>
              </a:spcBef>
              <a:buClr>
                <a:schemeClr val="bg2"/>
              </a:buClr>
              <a:buChar char="•"/>
              <a:defRPr sz="2133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2907" indent="-304701">
              <a:spcBef>
                <a:spcPct val="35000"/>
              </a:spcBef>
              <a:buClr>
                <a:schemeClr val="bg2"/>
              </a:buClr>
              <a:buChar char="•"/>
              <a:defRPr sz="2133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2308" indent="-304701">
              <a:spcBef>
                <a:spcPct val="35000"/>
              </a:spcBef>
              <a:buChar char="•"/>
              <a:defRPr sz="186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351710" indent="-304701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86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961112" indent="-304701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86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570514" indent="-304701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86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5179916" indent="-304701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86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altLang="ru-RU" sz="1333" dirty="0">
                <a:solidFill>
                  <a:srgbClr val="464646"/>
                </a:solidFill>
              </a:rPr>
              <a:t> </a:t>
            </a:r>
          </a:p>
        </p:txBody>
      </p:sp>
      <p:pic>
        <p:nvPicPr>
          <p:cNvPr id="18438" name="Рисунок 1">
            <a:extLst>
              <a:ext uri="{FF2B5EF4-FFF2-40B4-BE49-F238E27FC236}">
                <a16:creationId xmlns:a16="http://schemas.microsoft.com/office/drawing/2014/main" id="{0FD57D70-7700-E045-2E0A-9473924C5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06" y="1292885"/>
            <a:ext cx="7183865" cy="453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93EF9401-DABF-D4E7-E3D8-463095083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6386" y="3561251"/>
            <a:ext cx="4143155" cy="92333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dirty="0">
                <a:solidFill>
                  <a:srgbClr val="000000"/>
                </a:solidFill>
                <a:latin typeface="+mn-lt"/>
              </a:rPr>
              <a:t>Среднее значение индекса </a:t>
            </a:r>
            <a:r>
              <a:rPr lang="en-US" altLang="ru-RU" dirty="0">
                <a:solidFill>
                  <a:srgbClr val="000000"/>
                </a:solidFill>
                <a:latin typeface="+mn-lt"/>
              </a:rPr>
              <a:t>NPS</a:t>
            </a:r>
            <a:r>
              <a:rPr lang="ru-RU" altLang="ru-RU" dirty="0">
                <a:solidFill>
                  <a:srgbClr val="000000"/>
                </a:solidFill>
                <a:latin typeface="+mn-lt"/>
              </a:rPr>
              <a:t> (готовности рекомендовать курс коллегам) – 74,6% </a:t>
            </a:r>
            <a:endParaRPr lang="ru-RU" altLang="ru-RU" dirty="0"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E7279C-FDBD-3663-E79D-88AE77BFB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Расписание вебинаров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4B5F3F-93C8-56FE-6C28-969D82251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52736"/>
            <a:ext cx="12072664" cy="3168650"/>
          </a:xfrm>
        </p:spPr>
        <p:txBody>
          <a:bodyPr/>
          <a:lstStyle/>
          <a:p>
            <a:pPr lvl="0"/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Обновление курса «Подготовка к демо-экзамену «Специалист по информационным системам»</a:t>
            </a:r>
            <a:br>
              <a:rPr lang="ru-RU" sz="1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Докладчик: Дмитрий Алексеевич Польский, преподаватель, Лермонтовский региональный многопрофильный колледж</a:t>
            </a:r>
            <a:br>
              <a:rPr lang="ru-RU" sz="1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1800" dirty="0">
                <a:solidFill>
                  <a:schemeClr val="accent3">
                    <a:lumMod val="50000"/>
                  </a:schemeClr>
                </a:solidFill>
                <a:hlinkClick r:id="rId2"/>
              </a:rPr>
              <a:t>https://obrazovanie.1c.ru/events/202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hlinkClick r:id="rId2"/>
              </a:rPr>
              <a:t>6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hlinkClick r:id="rId2"/>
              </a:rPr>
              <a:t>-0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hlinkClick r:id="rId2"/>
              </a:rPr>
              <a:t>3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hlinkClick r:id="rId2"/>
              </a:rPr>
              <a:t>-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hlinkClick r:id="rId2"/>
              </a:rPr>
              <a:t>12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hlinkClick r:id="rId2"/>
              </a:rPr>
              <a:t>/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lvl="0"/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Обновление курса «Основные принципы работы с программой «1С:Управление торговлей»</a:t>
            </a:r>
            <a:br>
              <a:rPr lang="ru-RU" sz="1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Докладчик: Никита Александрович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Аквилянов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, руководитель образовательных проектов, фирма 1С</a:t>
            </a:r>
            <a:br>
              <a:rPr lang="ru-RU" sz="1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Дарья Андреевна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Украинцева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, эксперт регионального этапа чемпионата «Профессионалы» по компетенции «Автоматизация бизнес-процессов организаций», Лермонтовский региональный многопрофильный колледж 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hlinkClick r:id="rId3"/>
              </a:rPr>
              <a:t>https://obrazovanie.1c.ru/events/202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hlinkClick r:id="rId3"/>
              </a:rPr>
              <a:t>6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hlinkClick r:id="rId3"/>
              </a:rPr>
              <a:t>-0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hlinkClick r:id="rId3"/>
              </a:rPr>
              <a:t>3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hlinkClick r:id="rId3"/>
              </a:rPr>
              <a:t>-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hlinkClick r:id="rId3"/>
              </a:rPr>
              <a:t>19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hlinkClick r:id="rId3"/>
              </a:rPr>
              <a:t>/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lvl="0"/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Новый курс «Администрирование 1С»</a:t>
            </a:r>
            <a:br>
              <a:rPr lang="ru-RU" sz="1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Докладчик: Дмитрий Алексеевич Польский, преподаватель, Лермонтовский региональный многопрофильный колледж 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hlinkClick r:id="rId4"/>
              </a:rPr>
              <a:t>https://obrazovanie.1c.ru/events/202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hlinkClick r:id="rId4"/>
              </a:rPr>
              <a:t>6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hlinkClick r:id="rId4"/>
              </a:rPr>
              <a:t>-0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hlinkClick r:id="rId4"/>
              </a:rPr>
              <a:t>3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hlinkClick r:id="rId4"/>
              </a:rPr>
              <a:t>-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hlinkClick r:id="rId4"/>
              </a:rPr>
              <a:t>23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hlinkClick r:id="rId4"/>
              </a:rPr>
              <a:t>/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1800" dirty="0"/>
          </a:p>
          <a:p>
            <a:r>
              <a:rPr lang="ru-RU" sz="1800" dirty="0"/>
              <a:t>1 апреля, 15:00 </a:t>
            </a:r>
            <a:r>
              <a:rPr lang="ru-RU" sz="1800" dirty="0" err="1"/>
              <a:t>мск</a:t>
            </a:r>
            <a:r>
              <a:rPr lang="ru-RU" sz="1800" dirty="0"/>
              <a:t>. Обновление курса «Подготовка к </a:t>
            </a:r>
            <a:r>
              <a:rPr lang="ru-RU" sz="1800" dirty="0" err="1"/>
              <a:t>демоэкзамену</a:t>
            </a:r>
            <a:r>
              <a:rPr lang="ru-RU" sz="1800" dirty="0"/>
              <a:t> «Экономика и бухгалтерский учет» (по отраслям)»</a:t>
            </a:r>
            <a:br>
              <a:rPr lang="ru-RU" sz="1800" dirty="0"/>
            </a:br>
            <a:r>
              <a:rPr lang="ru-RU" sz="1800" dirty="0"/>
              <a:t>Докладчик: Ольга Григорьевна Матвеева,</a:t>
            </a:r>
            <a:r>
              <a:rPr lang="en-US" sz="1800" dirty="0"/>
              <a:t> </a:t>
            </a:r>
            <a:r>
              <a:rPr lang="ru-RU" sz="1800" dirty="0"/>
              <a:t>старший преподаватель АНО ВО "Университет при МПА ЕврАзЭС"</a:t>
            </a:r>
            <a:br>
              <a:rPr lang="ru-RU" sz="1800" dirty="0"/>
            </a:br>
            <a:endParaRPr lang="ru-RU" sz="1800" dirty="0"/>
          </a:p>
          <a:p>
            <a:pPr lvl="0"/>
            <a:endParaRPr lang="ru-RU" sz="1800" dirty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68506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Объект 2">
            <a:extLst>
              <a:ext uri="{FF2B5EF4-FFF2-40B4-BE49-F238E27FC236}">
                <a16:creationId xmlns:a16="http://schemas.microsoft.com/office/drawing/2014/main" id="{C3E05164-5051-FE3D-F5B9-5716233A96C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09529" y="3085476"/>
            <a:ext cx="5135566" cy="1650491"/>
          </a:xfrm>
        </p:spPr>
      </p:pic>
      <p:sp>
        <p:nvSpPr>
          <p:cNvPr id="10" name="Объект 9">
            <a:extLst>
              <a:ext uri="{FF2B5EF4-FFF2-40B4-BE49-F238E27FC236}">
                <a16:creationId xmlns:a16="http://schemas.microsoft.com/office/drawing/2014/main" id="{A6595E53-9128-8EBC-FF9D-ECB3B6C9BE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839" y="2072570"/>
            <a:ext cx="7032595" cy="4350524"/>
          </a:xfrm>
        </p:spPr>
        <p:txBody>
          <a:bodyPr/>
          <a:lstStyle/>
          <a:p>
            <a:pPr>
              <a:defRPr/>
            </a:pPr>
            <a:r>
              <a:rPr lang="ru-RU" sz="2133" dirty="0"/>
              <a:t>Заполните заявку на сайте </a:t>
            </a:r>
            <a:r>
              <a:rPr lang="en-US" sz="2133" dirty="0">
                <a:solidFill>
                  <a:srgbClr val="0D3E65"/>
                </a:solidFill>
                <a:hlinkClick r:id="rId3"/>
              </a:rPr>
              <a:t>https://obrazovanie.1c.ru/education/cloud/register/</a:t>
            </a:r>
            <a:endParaRPr lang="ru-RU" sz="2133" dirty="0">
              <a:solidFill>
                <a:srgbClr val="0D3E65"/>
              </a:solidFill>
            </a:endParaRPr>
          </a:p>
          <a:p>
            <a:pPr>
              <a:defRPr/>
            </a:pPr>
            <a:r>
              <a:rPr lang="ru-RU" sz="2133" dirty="0"/>
              <a:t>Не забудьте отметить пункт «Назначить тестовый период для нового пользователя»</a:t>
            </a:r>
          </a:p>
          <a:p>
            <a:pPr>
              <a:defRPr/>
            </a:pPr>
            <a:r>
              <a:rPr lang="ru-RU" sz="2133" dirty="0"/>
              <a:t>Дождитесь письма с данными для доступа к вашей базе и ссылками на методические материалы</a:t>
            </a:r>
          </a:p>
          <a:p>
            <a:pPr marL="0" indent="0" algn="ctr">
              <a:buNone/>
              <a:defRPr/>
            </a:pPr>
            <a:r>
              <a:rPr lang="ru-RU" sz="2133" dirty="0">
                <a:solidFill>
                  <a:srgbClr val="0F5D9B"/>
                </a:solidFill>
              </a:rPr>
              <a:t>Можно начинать пользоваться!</a:t>
            </a:r>
          </a:p>
          <a:p>
            <a:pPr marL="0" indent="0" algn="ctr">
              <a:buNone/>
              <a:defRPr/>
            </a:pPr>
            <a:r>
              <a:rPr lang="ru-RU" sz="2133" dirty="0">
                <a:solidFill>
                  <a:srgbClr val="0F5D9B"/>
                </a:solidFill>
              </a:rPr>
              <a:t>Остались вопросы? Закажите бесплатную индивидуальную консультацию</a:t>
            </a:r>
          </a:p>
        </p:txBody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C80CCC3F-E5E4-973D-918B-6D9F38C0C7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7528" y="334330"/>
            <a:ext cx="9191480" cy="818898"/>
          </a:xfrm>
        </p:spPr>
        <p:txBody>
          <a:bodyPr/>
          <a:lstStyle/>
          <a:p>
            <a:r>
              <a:rPr lang="ru-RU" altLang="ru-RU" sz="2666" dirty="0"/>
              <a:t>Как подключиться к системе «1С:Образование»</a:t>
            </a:r>
          </a:p>
        </p:txBody>
      </p:sp>
      <p:sp>
        <p:nvSpPr>
          <p:cNvPr id="21509" name="Rectangle 4">
            <a:extLst>
              <a:ext uri="{FF2B5EF4-FFF2-40B4-BE49-F238E27FC236}">
                <a16:creationId xmlns:a16="http://schemas.microsoft.com/office/drawing/2014/main" id="{A702AC11-4454-C8F4-0DD8-562D7CFF4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7783" y="6320534"/>
            <a:ext cx="1019919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553E5D1E-EA60-49FE-A07B-78EB9DA69D62}" type="slidenum">
              <a:rPr lang="ru-RU" altLang="ru-RU" sz="1333" b="1">
                <a:solidFill>
                  <a:srgbClr val="0D3E65"/>
                </a:solidFill>
              </a:rPr>
              <a:pPr algn="r"/>
              <a:t>8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pic>
        <p:nvPicPr>
          <p:cNvPr id="21510" name="Рисунок 8">
            <a:extLst>
              <a:ext uri="{FF2B5EF4-FFF2-40B4-BE49-F238E27FC236}">
                <a16:creationId xmlns:a16="http://schemas.microsoft.com/office/drawing/2014/main" id="{7862461D-9215-73E7-5E53-586BA30F4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635" y="4395163"/>
            <a:ext cx="2082157" cy="208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90FCEC-3CC7-8150-DEAD-BEBF4586C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560" y="257174"/>
            <a:ext cx="9217024" cy="1081087"/>
          </a:xfrm>
        </p:spPr>
        <p:txBody>
          <a:bodyPr/>
          <a:lstStyle/>
          <a:p>
            <a:r>
              <a:rPr lang="ru-RU" dirty="0"/>
              <a:t>Скидка 20% на «1С:Образование в облаке»</a:t>
            </a:r>
          </a:p>
        </p:txBody>
      </p:sp>
      <p:sp>
        <p:nvSpPr>
          <p:cNvPr id="4" name="AutoShape 2" descr="Онлайн-педсовет «1С:Образование: ответы на вызовы времени»">
            <a:extLst>
              <a:ext uri="{FF2B5EF4-FFF2-40B4-BE49-F238E27FC236}">
                <a16:creationId xmlns:a16="http://schemas.microsoft.com/office/drawing/2014/main" id="{403B5D75-A8D6-0D61-D697-68E384E70C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Онлайн-педсовет «1С:Образование: ответы на вызовы времени»">
            <a:extLst>
              <a:ext uri="{FF2B5EF4-FFF2-40B4-BE49-F238E27FC236}">
                <a16:creationId xmlns:a16="http://schemas.microsoft.com/office/drawing/2014/main" id="{CA640D88-89AC-2ABB-6D05-5327BCF6E7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945BBD-6B37-726B-CB05-51FEE439A8BA}"/>
              </a:ext>
            </a:extLst>
          </p:cNvPr>
          <p:cNvSpPr txBox="1"/>
          <p:nvPr/>
        </p:nvSpPr>
        <p:spPr>
          <a:xfrm>
            <a:off x="983432" y="1028996"/>
            <a:ext cx="9410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Futura PT Demi" panose="020B0604020202020204" charset="-52"/>
                <a:hlinkClick r:id="rId2"/>
              </a:rPr>
              <a:t>https://obrazovanie.1c.ru/promo/2026/april-20/</a:t>
            </a:r>
            <a:r>
              <a:rPr lang="ru-RU" sz="2400" dirty="0">
                <a:latin typeface="Futura PT Demi" panose="020B0604020202020204" charset="-52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1BBC3C4-3DCE-E282-7CB6-39E2CDDFC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229" y="1700808"/>
            <a:ext cx="8711142" cy="490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248548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23774</TotalTime>
  <Words>557</Words>
  <Application>Microsoft Macintosh PowerPoint</Application>
  <PresentationFormat>Широкоэкранный</PresentationFormat>
  <Paragraphs>51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Calibri</vt:lpstr>
      <vt:lpstr>Futura PT Demi</vt:lpstr>
      <vt:lpstr>Wingdings</vt:lpstr>
      <vt:lpstr>Arial</vt:lpstr>
      <vt:lpstr>Специальное оформление</vt:lpstr>
      <vt:lpstr>Презентация PowerPoint</vt:lpstr>
      <vt:lpstr>«Облачный колледж» 1С:Образование  https://obrazovanie.1c.ru/education/cloud/college/  </vt:lpstr>
      <vt:lpstr>Цифровые курсы для подготовки  и проведения занятий </vt:lpstr>
      <vt:lpstr>Учебные материалы для изучения программных продуктов и технологий 1С Серия «1С для СПО»</vt:lpstr>
      <vt:lpstr>Серия «1С для СПО»:  траектории работы с материалами курсов</vt:lpstr>
      <vt:lpstr>Результаты апробации</vt:lpstr>
      <vt:lpstr>Расписание вебинаров</vt:lpstr>
      <vt:lpstr>Как подключиться к системе «1С:Образование»</vt:lpstr>
      <vt:lpstr>Скидка 20% на «1С:Образование в облаке»</vt:lpstr>
      <vt:lpstr>Как получить сертификат?</vt:lpstr>
      <vt:lpstr>Спасибо за внимание!</vt:lpstr>
    </vt:vector>
  </TitlesOfParts>
  <Company>1C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Fomin_D</dc:creator>
  <cp:lastModifiedBy>Microsoft Office User</cp:lastModifiedBy>
  <cp:revision>640</cp:revision>
  <dcterms:created xsi:type="dcterms:W3CDTF">2015-09-09T08:16:26Z</dcterms:created>
  <dcterms:modified xsi:type="dcterms:W3CDTF">2026-04-01T11:47:08Z</dcterms:modified>
</cp:coreProperties>
</file>